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86" r:id="rId3"/>
    <p:sldId id="388" r:id="rId4"/>
    <p:sldId id="389" r:id="rId5"/>
    <p:sldId id="390" r:id="rId6"/>
    <p:sldId id="391" r:id="rId7"/>
    <p:sldId id="392" r:id="rId8"/>
    <p:sldId id="393" r:id="rId9"/>
    <p:sldId id="395" r:id="rId10"/>
    <p:sldId id="39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00"/>
    <a:srgbClr val="99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0654" autoAdjust="0"/>
  </p:normalViewPr>
  <p:slideViewPr>
    <p:cSldViewPr snapToGrid="0" snapToObjects="1">
      <p:cViewPr varScale="1">
        <p:scale>
          <a:sx n="42" d="100"/>
          <a:sy n="42" d="100"/>
        </p:scale>
        <p:origin x="778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BB00-A5AD-4670-A54A-A8BC5D4F38BD}" type="datetimeFigureOut">
              <a:rPr lang="cs-CZ" smtClean="0"/>
              <a:t>12. 1. 2016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AA677-B284-47C6-AD07-A104C2531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74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A677-B284-47C6-AD07-A104C25317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4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A677-B284-47C6-AD07-A104C25317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4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A677-B284-47C6-AD07-A104C25317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4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A677-B284-47C6-AD07-A104C25317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4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A677-B284-47C6-AD07-A104C25317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4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A677-B284-47C6-AD07-A104C25317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3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4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BCF65-9E83-234B-BDF4-C5BA297BEB85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DF1B-BEF8-D24F-9148-EDEDE6743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7038"/>
            <a:ext cx="7772400" cy="1470025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Představení OSF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96338"/>
            <a:ext cx="6400800" cy="698851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99"/>
                </a:solidFill>
              </a:rPr>
              <a:t>Tomáš Foltýn</a:t>
            </a:r>
            <a:endParaRPr lang="en-US" b="1" dirty="0" smtClean="0">
              <a:solidFill>
                <a:srgbClr val="009999"/>
              </a:solidFill>
            </a:endParaRPr>
          </a:p>
        </p:txBody>
      </p:sp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64539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Prezentace pro vedoucí pracovníky, Národní knihovna ČR, Klementinum, </a:t>
            </a:r>
            <a:r>
              <a:rPr lang="cs-CZ" sz="2000" b="1" dirty="0" smtClean="0"/>
              <a:t>13. </a:t>
            </a:r>
            <a:r>
              <a:rPr lang="cs-CZ" sz="2000" b="1" dirty="0" smtClean="0"/>
              <a:t>1. 2015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54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88" y="971551"/>
            <a:ext cx="8229600" cy="1156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21494" y="4587766"/>
            <a:ext cx="8229600" cy="819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21494" y="1815812"/>
            <a:ext cx="7772400" cy="3462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 smtClean="0">
                <a:solidFill>
                  <a:srgbClr val="D42E12"/>
                </a:solidFill>
              </a:rPr>
              <a:t>Děkuji za pozornost!</a:t>
            </a:r>
            <a:r>
              <a:rPr lang="cs-CZ" b="1" dirty="0" smtClean="0">
                <a:solidFill>
                  <a:srgbClr val="D42E12"/>
                </a:solidFill>
              </a:rPr>
              <a:t/>
            </a:r>
            <a:br>
              <a:rPr lang="cs-CZ" b="1" dirty="0" smtClean="0">
                <a:solidFill>
                  <a:srgbClr val="D42E12"/>
                </a:solidFill>
              </a:rPr>
            </a:br>
            <a:r>
              <a:rPr lang="cs-CZ" b="1" dirty="0" smtClean="0">
                <a:solidFill>
                  <a:srgbClr val="D42E12"/>
                </a:solidFill>
              </a:rPr>
              <a:t/>
            </a:r>
            <a:br>
              <a:rPr lang="cs-CZ" b="1" dirty="0" smtClean="0">
                <a:solidFill>
                  <a:srgbClr val="D42E12"/>
                </a:solidFill>
              </a:rPr>
            </a:br>
            <a:r>
              <a:rPr lang="cs-CZ" sz="4000" b="1" dirty="0" smtClean="0">
                <a:solidFill>
                  <a:srgbClr val="00708C"/>
                </a:solidFill>
              </a:rPr>
              <a:t/>
            </a:r>
            <a:br>
              <a:rPr lang="cs-CZ" sz="4000" b="1" dirty="0" smtClean="0">
                <a:solidFill>
                  <a:srgbClr val="00708C"/>
                </a:solidFill>
              </a:rPr>
            </a:br>
            <a:r>
              <a:rPr lang="cs-CZ" sz="4000" b="1" dirty="0" smtClean="0">
                <a:solidFill>
                  <a:srgbClr val="009999"/>
                </a:solidFill>
              </a:rPr>
              <a:t>tomas.foltyn@nkp.cz</a:t>
            </a:r>
            <a:r>
              <a:rPr lang="cs-CZ" sz="4000" b="1" dirty="0" smtClean="0">
                <a:solidFill>
                  <a:srgbClr val="00708C"/>
                </a:solidFill>
              </a:rPr>
              <a:t> </a:t>
            </a:r>
            <a:endParaRPr lang="cs-CZ" sz="4000" b="1" dirty="0">
              <a:solidFill>
                <a:srgbClr val="007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1494" y="2642696"/>
            <a:ext cx="9144000" cy="1156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Základní struktura z webu NK ČR</a:t>
            </a: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8" y="907432"/>
            <a:ext cx="7762726" cy="55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Změny v OSF v posledních letech</a:t>
            </a:r>
            <a:endParaRPr lang="cs-CZ" sz="2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930399"/>
            <a:ext cx="91440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tx1"/>
                </a:solidFill>
              </a:rPr>
              <a:t>Odbor správy a ochrany fondů </a:t>
            </a:r>
          </a:p>
          <a:p>
            <a:pPr lvl="1" algn="l"/>
            <a:endParaRPr lang="cs-CZ" sz="2400" b="1" dirty="0" smtClean="0">
              <a:solidFill>
                <a:schemeClr val="tx1"/>
              </a:solidFill>
            </a:endParaRPr>
          </a:p>
          <a:p>
            <a:pPr lvl="2" algn="l"/>
            <a:endParaRPr lang="cs-CZ" sz="28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Minus 2"/>
          <p:cNvSpPr/>
          <p:nvPr/>
        </p:nvSpPr>
        <p:spPr>
          <a:xfrm>
            <a:off x="1525191" y="2503868"/>
            <a:ext cx="380206" cy="393700"/>
          </a:xfrm>
          <a:prstGeom prst="mathMinus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60203" y="2478467"/>
            <a:ext cx="4623594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dirty="0">
                <a:solidFill>
                  <a:schemeClr val="tx1"/>
                </a:solidFill>
              </a:rPr>
              <a:t>o</a:t>
            </a:r>
            <a:r>
              <a:rPr lang="cs-CZ" sz="2400" dirty="0" smtClean="0">
                <a:solidFill>
                  <a:schemeClr val="tx1"/>
                </a:solidFill>
              </a:rPr>
              <a:t>chrana a konzervace fondů</a:t>
            </a:r>
          </a:p>
          <a:p>
            <a:pPr lvl="1" algn="l"/>
            <a:endParaRPr lang="cs-CZ" sz="2000" dirty="0" smtClean="0">
              <a:solidFill>
                <a:schemeClr val="tx1"/>
              </a:solidFill>
            </a:endParaRPr>
          </a:p>
          <a:p>
            <a:pPr lvl="2" algn="l"/>
            <a:endParaRPr lang="cs-CZ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1367528" y="2910268"/>
            <a:ext cx="6298803" cy="228600"/>
          </a:xfrm>
          <a:prstGeom prst="mathMin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3174999"/>
            <a:ext cx="91440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tx1"/>
                </a:solidFill>
              </a:rPr>
              <a:t>Odbor správy a digitalizace fondů </a:t>
            </a:r>
          </a:p>
          <a:p>
            <a:pPr lvl="1" algn="l"/>
            <a:endParaRPr lang="cs-CZ" sz="2400" b="1" dirty="0" smtClean="0">
              <a:solidFill>
                <a:schemeClr val="tx1"/>
              </a:solidFill>
            </a:endParaRPr>
          </a:p>
          <a:p>
            <a:pPr lvl="2" algn="l"/>
            <a:endParaRPr lang="cs-CZ" sz="28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Minus 16"/>
          <p:cNvSpPr/>
          <p:nvPr/>
        </p:nvSpPr>
        <p:spPr>
          <a:xfrm>
            <a:off x="1525190" y="3830034"/>
            <a:ext cx="380206" cy="393700"/>
          </a:xfrm>
          <a:prstGeom prst="mathMinus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60202" y="3804633"/>
            <a:ext cx="5855098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dirty="0">
                <a:solidFill>
                  <a:schemeClr val="tx1"/>
                </a:solidFill>
              </a:rPr>
              <a:t>m</a:t>
            </a:r>
            <a:r>
              <a:rPr lang="cs-CZ" sz="2400" dirty="0" smtClean="0">
                <a:solidFill>
                  <a:schemeClr val="tx1"/>
                </a:solidFill>
              </a:rPr>
              <a:t>ikrografie, skenování a zpracování </a:t>
            </a:r>
            <a:r>
              <a:rPr lang="cs-CZ" sz="2400" dirty="0" err="1" smtClean="0">
                <a:solidFill>
                  <a:schemeClr val="tx1"/>
                </a:solidFill>
              </a:rPr>
              <a:t>metadat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1" algn="l"/>
            <a:endParaRPr lang="cs-CZ" sz="2000" dirty="0" smtClean="0">
              <a:solidFill>
                <a:schemeClr val="tx1"/>
              </a:solidFill>
            </a:endParaRPr>
          </a:p>
          <a:p>
            <a:pPr lvl="2" algn="l"/>
            <a:endParaRPr lang="cs-CZ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Minus 18"/>
          <p:cNvSpPr/>
          <p:nvPr/>
        </p:nvSpPr>
        <p:spPr>
          <a:xfrm>
            <a:off x="1367527" y="4236434"/>
            <a:ext cx="6298803" cy="228600"/>
          </a:xfrm>
          <a:prstGeom prst="mathMin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55072" y="4465034"/>
            <a:ext cx="91440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tx1"/>
                </a:solidFill>
              </a:rPr>
              <a:t>Odbor správy fondů </a:t>
            </a:r>
          </a:p>
          <a:p>
            <a:pPr lvl="1" algn="l"/>
            <a:endParaRPr lang="cs-CZ" sz="2400" b="1" dirty="0" smtClean="0">
              <a:solidFill>
                <a:schemeClr val="tx1"/>
              </a:solidFill>
            </a:endParaRPr>
          </a:p>
          <a:p>
            <a:pPr lvl="2" algn="l"/>
            <a:endParaRPr lang="cs-CZ" sz="28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Fondy ve vícero budovách</a:t>
            </a:r>
            <a:endParaRPr lang="cs-CZ" sz="2800" b="1" dirty="0"/>
          </a:p>
        </p:txBody>
      </p:sp>
      <p:pic>
        <p:nvPicPr>
          <p:cNvPr id="5124" name="Picture 4" descr="http://1.bp.blogspot.com/_KI4F2bnylIA/S-1No2cWrDI/AAAAAAAAAP0/VXPtgwyq4kU/s1600/klementinum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31239"/>
            <a:ext cx="2968625" cy="23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kip.nkp.cz/Bulletin/Obr/210/rozhovor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6" y="2031239"/>
            <a:ext cx="2968625" cy="23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5167" r="17916" b="6000"/>
          <a:stretch/>
        </p:blipFill>
        <p:spPr bwMode="auto">
          <a:xfrm>
            <a:off x="6056310" y="2031239"/>
            <a:ext cx="2968625" cy="23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5574" y="4674955"/>
            <a:ext cx="29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Klementinum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56311" y="4674955"/>
            <a:ext cx="29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Neratovice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087686" y="4674955"/>
            <a:ext cx="29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CD Hostivař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Počet pracovníků</a:t>
            </a:r>
            <a:endParaRPr lang="cs-CZ" sz="2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73252" y="1058727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1.3.1. Oddělení organizace fondů  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4735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4735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94735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979708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6" y="979707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6" y="97970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1" y="1019618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58553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58553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58553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17883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6" y="1617882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6" y="161788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1" y="1657793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1873251" y="1763147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1.3.2. Oddělení revize fondů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29958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29958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339497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4" y="233194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233194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4" y="234311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1967615" y="2493687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1.3.3. Oddělení správy NKF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304358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304358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304358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3075937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9" y="307593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9" y="307593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4" y="3115847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90" y="310829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5" y="310829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40" y="311946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40" y="311946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7" y="311946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2" y="311946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9" y="311946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7" y="3119465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9" y="3136289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ontent Placeholder 2"/>
          <p:cNvSpPr txBox="1">
            <a:spLocks/>
          </p:cNvSpPr>
          <p:nvPr/>
        </p:nvSpPr>
        <p:spPr>
          <a:xfrm>
            <a:off x="3865566" y="3191200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1.3.4. Oddělení správy UKF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757640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3" y="3757639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Content Placeholder 2"/>
          <p:cNvSpPr txBox="1">
            <a:spLocks/>
          </p:cNvSpPr>
          <p:nvPr/>
        </p:nvSpPr>
        <p:spPr>
          <a:xfrm>
            <a:off x="696914" y="3931080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1.3.5. Oddělení správy rez. fondů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439993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439993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9" y="439993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4432288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4432287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43228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472198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6" y="4464642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1" y="4464642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6" y="447581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1" y="4464641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4" y="447581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2968626" y="4554773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1.3.6. Oddělení strategického plánování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5128242"/>
            <a:ext cx="2079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5128241"/>
            <a:ext cx="2079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5168153"/>
            <a:ext cx="2079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7" y="5160597"/>
            <a:ext cx="2079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Content Placeholder 2"/>
          <p:cNvSpPr txBox="1">
            <a:spLocks/>
          </p:cNvSpPr>
          <p:nvPr/>
        </p:nvSpPr>
        <p:spPr>
          <a:xfrm>
            <a:off x="1128713" y="5232859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1.3.7. Oddělení přípravy dokumentů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7591554" y="1030126"/>
            <a:ext cx="441198" cy="46213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70" y="3611992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032752" y="2970116"/>
            <a:ext cx="75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59</a:t>
            </a:r>
            <a:endParaRPr lang="cs-CZ" sz="4400" dirty="0"/>
          </a:p>
        </p:txBody>
      </p:sp>
      <p:sp>
        <p:nvSpPr>
          <p:cNvPr id="5" name="Plus 4"/>
          <p:cNvSpPr/>
          <p:nvPr/>
        </p:nvSpPr>
        <p:spPr>
          <a:xfrm>
            <a:off x="8043865" y="3775010"/>
            <a:ext cx="298847" cy="323648"/>
          </a:xfrm>
          <a:prstGeom prst="mathPlus">
            <a:avLst/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83" y="2339497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17" y="2344762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03" y="3115774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55" y="3110606"/>
            <a:ext cx="21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9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„Vnitřní“ činnosti</a:t>
            </a:r>
            <a:endParaRPr lang="cs-CZ" sz="2800" b="1" dirty="0"/>
          </a:p>
        </p:txBody>
      </p:sp>
      <p:sp>
        <p:nvSpPr>
          <p:cNvPr id="79" name="Zaoblený obdélník 78"/>
          <p:cNvSpPr/>
          <p:nvPr/>
        </p:nvSpPr>
        <p:spPr>
          <a:xfrm>
            <a:off x="6606817" y="1665913"/>
            <a:ext cx="1796284" cy="13353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Zaoblený obdélník 79"/>
          <p:cNvSpPr/>
          <p:nvPr/>
        </p:nvSpPr>
        <p:spPr>
          <a:xfrm>
            <a:off x="3427727" y="671211"/>
            <a:ext cx="2132322" cy="13353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Zaoblený obdélník 80"/>
          <p:cNvSpPr/>
          <p:nvPr/>
        </p:nvSpPr>
        <p:spPr>
          <a:xfrm>
            <a:off x="581969" y="3625749"/>
            <a:ext cx="1796284" cy="121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Zaoblený obdélník 81"/>
          <p:cNvSpPr/>
          <p:nvPr/>
        </p:nvSpPr>
        <p:spPr>
          <a:xfrm>
            <a:off x="581969" y="1673024"/>
            <a:ext cx="1796284" cy="121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Zaoblený obdélník 82"/>
          <p:cNvSpPr/>
          <p:nvPr/>
        </p:nvSpPr>
        <p:spPr>
          <a:xfrm>
            <a:off x="6656694" y="3651760"/>
            <a:ext cx="1796284" cy="121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/>
          <p:cNvSpPr txBox="1"/>
          <p:nvPr/>
        </p:nvSpPr>
        <p:spPr>
          <a:xfrm>
            <a:off x="6470023" y="4030913"/>
            <a:ext cx="206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Revize fondů</a:t>
            </a:r>
            <a:endParaRPr lang="cs-CZ" b="1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513572" y="1937152"/>
            <a:ext cx="193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Redislokace fondů NK ČR</a:t>
            </a:r>
            <a:endParaRPr lang="cs-CZ" b="1" dirty="0"/>
          </a:p>
        </p:txBody>
      </p:sp>
      <p:sp>
        <p:nvSpPr>
          <p:cNvPr id="89" name="TextovéPole 88"/>
          <p:cNvSpPr txBox="1"/>
          <p:nvPr/>
        </p:nvSpPr>
        <p:spPr>
          <a:xfrm>
            <a:off x="446763" y="3892413"/>
            <a:ext cx="206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Koncepce trvalého uchování fondů</a:t>
            </a:r>
            <a:endParaRPr lang="cs-CZ" b="1" dirty="0"/>
          </a:p>
        </p:txBody>
      </p:sp>
      <p:sp>
        <p:nvSpPr>
          <p:cNvPr id="91" name="TextovéPole 90"/>
          <p:cNvSpPr txBox="1"/>
          <p:nvPr/>
        </p:nvSpPr>
        <p:spPr>
          <a:xfrm>
            <a:off x="6470023" y="2108222"/>
            <a:ext cx="206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Organizace fondů</a:t>
            </a:r>
            <a:endParaRPr lang="cs-CZ" b="1" dirty="0"/>
          </a:p>
        </p:txBody>
      </p:sp>
      <p:sp>
        <p:nvSpPr>
          <p:cNvPr id="93" name="TextovéPole 92"/>
          <p:cNvSpPr txBox="1"/>
          <p:nvPr/>
        </p:nvSpPr>
        <p:spPr>
          <a:xfrm>
            <a:off x="3396734" y="1019582"/>
            <a:ext cx="224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Správa fondů – NKF, UKF, Rezervní fondy</a:t>
            </a:r>
            <a:endParaRPr lang="cs-CZ" b="1" dirty="0"/>
          </a:p>
        </p:txBody>
      </p:sp>
      <p:sp>
        <p:nvSpPr>
          <p:cNvPr id="94" name="Zaoblený obdélník 93"/>
          <p:cNvSpPr/>
          <p:nvPr/>
        </p:nvSpPr>
        <p:spPr>
          <a:xfrm>
            <a:off x="3474040" y="4999022"/>
            <a:ext cx="2112938" cy="13353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TextovéPole 95"/>
          <p:cNvSpPr txBox="1"/>
          <p:nvPr/>
        </p:nvSpPr>
        <p:spPr>
          <a:xfrm>
            <a:off x="3495573" y="5343521"/>
            <a:ext cx="206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Příprava fondů na digitalizaci</a:t>
            </a:r>
            <a:endParaRPr lang="cs-CZ" b="1" dirty="0"/>
          </a:p>
        </p:txBody>
      </p:sp>
      <p:cxnSp>
        <p:nvCxnSpPr>
          <p:cNvPr id="99" name="Přímá spojnice se šipkou 98"/>
          <p:cNvCxnSpPr>
            <a:stCxn id="82" idx="3"/>
          </p:cNvCxnSpPr>
          <p:nvPr/>
        </p:nvCxnSpPr>
        <p:spPr>
          <a:xfrm>
            <a:off x="2378253" y="2279997"/>
            <a:ext cx="847844" cy="606972"/>
          </a:xfrm>
          <a:prstGeom prst="straightConnector1">
            <a:avLst/>
          </a:prstGeom>
          <a:ln>
            <a:solidFill>
              <a:srgbClr val="CC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se šipkou 99"/>
          <p:cNvCxnSpPr/>
          <p:nvPr/>
        </p:nvCxnSpPr>
        <p:spPr>
          <a:xfrm>
            <a:off x="4493888" y="2030804"/>
            <a:ext cx="0" cy="327037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se šipkou 100"/>
          <p:cNvCxnSpPr>
            <a:stCxn id="94" idx="0"/>
          </p:cNvCxnSpPr>
          <p:nvPr/>
        </p:nvCxnSpPr>
        <p:spPr>
          <a:xfrm flipV="1">
            <a:off x="4530509" y="4620496"/>
            <a:ext cx="0" cy="378526"/>
          </a:xfrm>
          <a:prstGeom prst="straightConnector1">
            <a:avLst/>
          </a:prstGeom>
          <a:ln>
            <a:solidFill>
              <a:srgbClr val="CC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se šipkou 101"/>
          <p:cNvCxnSpPr>
            <a:stCxn id="83" idx="1"/>
          </p:cNvCxnSpPr>
          <p:nvPr/>
        </p:nvCxnSpPr>
        <p:spPr>
          <a:xfrm flipH="1" flipV="1">
            <a:off x="6005824" y="3879588"/>
            <a:ext cx="650870" cy="379145"/>
          </a:xfrm>
          <a:prstGeom prst="straightConnector1">
            <a:avLst/>
          </a:prstGeom>
          <a:ln>
            <a:solidFill>
              <a:srgbClr val="CC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 flipV="1">
            <a:off x="2368955" y="3832207"/>
            <a:ext cx="667289" cy="400515"/>
          </a:xfrm>
          <a:prstGeom prst="straightConnector1">
            <a:avLst/>
          </a:prstGeom>
          <a:ln>
            <a:solidFill>
              <a:srgbClr val="CC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se šipkou 103"/>
          <p:cNvCxnSpPr/>
          <p:nvPr/>
        </p:nvCxnSpPr>
        <p:spPr>
          <a:xfrm flipH="1">
            <a:off x="5757027" y="2260317"/>
            <a:ext cx="845375" cy="544522"/>
          </a:xfrm>
          <a:prstGeom prst="straightConnector1">
            <a:avLst/>
          </a:prstGeom>
          <a:ln>
            <a:solidFill>
              <a:srgbClr val="CC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2961840" y="2357841"/>
            <a:ext cx="3137338" cy="22869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061257" y="3239690"/>
            <a:ext cx="291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 ČR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„Vnější“ činnosti</a:t>
            </a:r>
            <a:endParaRPr lang="cs-CZ" sz="2800" b="1" dirty="0"/>
          </a:p>
        </p:txBody>
      </p:sp>
      <p:sp>
        <p:nvSpPr>
          <p:cNvPr id="79" name="Zaoblený obdélník 78"/>
          <p:cNvSpPr/>
          <p:nvPr/>
        </p:nvSpPr>
        <p:spPr>
          <a:xfrm>
            <a:off x="6564800" y="1611024"/>
            <a:ext cx="1796284" cy="13353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Zaoblený obdélník 79"/>
          <p:cNvSpPr/>
          <p:nvPr/>
        </p:nvSpPr>
        <p:spPr>
          <a:xfrm>
            <a:off x="3484076" y="616322"/>
            <a:ext cx="1935590" cy="11968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Zaoblený obdélník 80"/>
          <p:cNvSpPr/>
          <p:nvPr/>
        </p:nvSpPr>
        <p:spPr>
          <a:xfrm>
            <a:off x="539952" y="3570860"/>
            <a:ext cx="1796284" cy="121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Zaoblený obdélník 81"/>
          <p:cNvSpPr/>
          <p:nvPr/>
        </p:nvSpPr>
        <p:spPr>
          <a:xfrm>
            <a:off x="539952" y="1618135"/>
            <a:ext cx="1796284" cy="121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Zaoblený obdélník 82"/>
          <p:cNvSpPr/>
          <p:nvPr/>
        </p:nvSpPr>
        <p:spPr>
          <a:xfrm>
            <a:off x="6560385" y="3570860"/>
            <a:ext cx="1796284" cy="121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/>
          <p:cNvSpPr txBox="1"/>
          <p:nvPr/>
        </p:nvSpPr>
        <p:spPr>
          <a:xfrm>
            <a:off x="6423590" y="3854666"/>
            <a:ext cx="206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Mezinárodní projekty</a:t>
            </a:r>
            <a:endParaRPr lang="cs-CZ" b="1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471555" y="1763442"/>
            <a:ext cx="193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Koordinace digitalizačních aktivit</a:t>
            </a:r>
            <a:endParaRPr lang="cs-CZ" b="1" dirty="0"/>
          </a:p>
        </p:txBody>
      </p:sp>
      <p:sp>
        <p:nvSpPr>
          <p:cNvPr id="89" name="TextovéPole 88"/>
          <p:cNvSpPr txBox="1"/>
          <p:nvPr/>
        </p:nvSpPr>
        <p:spPr>
          <a:xfrm>
            <a:off x="403158" y="3806935"/>
            <a:ext cx="206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Přednášková a publikační činnost</a:t>
            </a:r>
            <a:endParaRPr lang="cs-CZ" b="1" dirty="0"/>
          </a:p>
        </p:txBody>
      </p:sp>
      <p:sp>
        <p:nvSpPr>
          <p:cNvPr id="91" name="TextovéPole 90"/>
          <p:cNvSpPr txBox="1"/>
          <p:nvPr/>
        </p:nvSpPr>
        <p:spPr>
          <a:xfrm>
            <a:off x="6494195" y="1904619"/>
            <a:ext cx="192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Výzkumné projekty NAKI</a:t>
            </a:r>
            <a:endParaRPr lang="cs-CZ" b="1" dirty="0"/>
          </a:p>
        </p:txBody>
      </p:sp>
      <p:sp>
        <p:nvSpPr>
          <p:cNvPr id="93" name="TextovéPole 92"/>
          <p:cNvSpPr txBox="1"/>
          <p:nvPr/>
        </p:nvSpPr>
        <p:spPr>
          <a:xfrm>
            <a:off x="3354717" y="1030071"/>
            <a:ext cx="224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VISK 7</a:t>
            </a:r>
            <a:endParaRPr lang="cs-CZ" b="1" dirty="0"/>
          </a:p>
        </p:txBody>
      </p:sp>
      <p:sp>
        <p:nvSpPr>
          <p:cNvPr id="94" name="Zaoblený obdélník 93"/>
          <p:cNvSpPr/>
          <p:nvPr/>
        </p:nvSpPr>
        <p:spPr>
          <a:xfrm>
            <a:off x="3568278" y="4999367"/>
            <a:ext cx="1883494" cy="10703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TextovéPole 95"/>
          <p:cNvSpPr txBox="1"/>
          <p:nvPr/>
        </p:nvSpPr>
        <p:spPr>
          <a:xfrm>
            <a:off x="3484076" y="5072894"/>
            <a:ext cx="206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Metodiky, standardy, konzultace</a:t>
            </a:r>
            <a:endParaRPr lang="cs-CZ" b="1" dirty="0"/>
          </a:p>
        </p:txBody>
      </p:sp>
      <p:sp>
        <p:nvSpPr>
          <p:cNvPr id="97" name="Ovál 96"/>
          <p:cNvSpPr/>
          <p:nvPr/>
        </p:nvSpPr>
        <p:spPr>
          <a:xfrm>
            <a:off x="2883202" y="2278689"/>
            <a:ext cx="3137338" cy="22869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8" name="TextovéPole 97"/>
          <p:cNvSpPr txBox="1"/>
          <p:nvPr/>
        </p:nvSpPr>
        <p:spPr>
          <a:xfrm>
            <a:off x="2994227" y="3160538"/>
            <a:ext cx="291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 ČR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9" name="Přímá spojnice se šipkou 98"/>
          <p:cNvCxnSpPr>
            <a:stCxn id="82" idx="3"/>
          </p:cNvCxnSpPr>
          <p:nvPr/>
        </p:nvCxnSpPr>
        <p:spPr>
          <a:xfrm>
            <a:off x="2336236" y="2225108"/>
            <a:ext cx="787964" cy="606972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se šipkou 99"/>
          <p:cNvCxnSpPr>
            <a:stCxn id="80" idx="2"/>
            <a:endCxn id="97" idx="0"/>
          </p:cNvCxnSpPr>
          <p:nvPr/>
        </p:nvCxnSpPr>
        <p:spPr>
          <a:xfrm>
            <a:off x="4451871" y="1813153"/>
            <a:ext cx="0" cy="465536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se šipkou 100"/>
          <p:cNvCxnSpPr/>
          <p:nvPr/>
        </p:nvCxnSpPr>
        <p:spPr>
          <a:xfrm flipV="1">
            <a:off x="4476884" y="4564107"/>
            <a:ext cx="0" cy="433762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se šipkou 101"/>
          <p:cNvCxnSpPr>
            <a:stCxn id="83" idx="1"/>
          </p:cNvCxnSpPr>
          <p:nvPr/>
        </p:nvCxnSpPr>
        <p:spPr>
          <a:xfrm flipH="1" flipV="1">
            <a:off x="5909515" y="3798688"/>
            <a:ext cx="650870" cy="379145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 flipV="1">
            <a:off x="2326938" y="3806935"/>
            <a:ext cx="667289" cy="370899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se šipkou 103"/>
          <p:cNvCxnSpPr>
            <a:stCxn id="79" idx="1"/>
          </p:cNvCxnSpPr>
          <p:nvPr/>
        </p:nvCxnSpPr>
        <p:spPr>
          <a:xfrm flipH="1">
            <a:off x="5719425" y="2278689"/>
            <a:ext cx="845375" cy="461665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Zaoblený obdélník 80"/>
          <p:cNvSpPr/>
          <p:nvPr/>
        </p:nvSpPr>
        <p:spPr>
          <a:xfrm>
            <a:off x="903871" y="2439314"/>
            <a:ext cx="1796284" cy="121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Zaoblený obdélník 82"/>
          <p:cNvSpPr/>
          <p:nvPr/>
        </p:nvSpPr>
        <p:spPr>
          <a:xfrm>
            <a:off x="6388984" y="2464898"/>
            <a:ext cx="1796284" cy="121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/>
          <p:cNvSpPr txBox="1"/>
          <p:nvPr/>
        </p:nvSpPr>
        <p:spPr>
          <a:xfrm>
            <a:off x="6252190" y="2778625"/>
            <a:ext cx="206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Další útvary</a:t>
            </a:r>
            <a:endParaRPr lang="cs-CZ" sz="2800" b="1" dirty="0"/>
          </a:p>
        </p:txBody>
      </p:sp>
      <p:sp>
        <p:nvSpPr>
          <p:cNvPr id="94" name="Zaoblený obdélník 93"/>
          <p:cNvSpPr/>
          <p:nvPr/>
        </p:nvSpPr>
        <p:spPr>
          <a:xfrm>
            <a:off x="3600123" y="2473571"/>
            <a:ext cx="1796284" cy="1205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TextovéPole 95"/>
          <p:cNvSpPr txBox="1"/>
          <p:nvPr/>
        </p:nvSpPr>
        <p:spPr>
          <a:xfrm>
            <a:off x="3473816" y="2774173"/>
            <a:ext cx="206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SEP</a:t>
            </a:r>
            <a:endParaRPr lang="cs-CZ" sz="2800" b="1" dirty="0"/>
          </a:p>
        </p:txBody>
      </p:sp>
      <p:sp>
        <p:nvSpPr>
          <p:cNvPr id="97" name="Ovál 96"/>
          <p:cNvSpPr/>
          <p:nvPr/>
        </p:nvSpPr>
        <p:spPr>
          <a:xfrm>
            <a:off x="3213980" y="728663"/>
            <a:ext cx="2568570" cy="15282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TextovéPole 97"/>
          <p:cNvSpPr txBox="1"/>
          <p:nvPr/>
        </p:nvSpPr>
        <p:spPr>
          <a:xfrm>
            <a:off x="3753592" y="1156181"/>
            <a:ext cx="145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OSF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1" name="Přímá spojnice se šipkou 100"/>
          <p:cNvCxnSpPr>
            <a:stCxn id="94" idx="0"/>
            <a:endCxn id="97" idx="4"/>
          </p:cNvCxnSpPr>
          <p:nvPr/>
        </p:nvCxnSpPr>
        <p:spPr>
          <a:xfrm flipV="1">
            <a:off x="4498265" y="2256909"/>
            <a:ext cx="0" cy="216662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se šipkou 101"/>
          <p:cNvCxnSpPr>
            <a:stCxn id="83" idx="0"/>
          </p:cNvCxnSpPr>
          <p:nvPr/>
        </p:nvCxnSpPr>
        <p:spPr>
          <a:xfrm flipH="1" flipV="1">
            <a:off x="5782550" y="1563577"/>
            <a:ext cx="1504576" cy="901321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 flipV="1">
            <a:off x="1802013" y="1563577"/>
            <a:ext cx="1411967" cy="875737"/>
          </a:xfrm>
          <a:prstGeom prst="straightConnector1">
            <a:avLst/>
          </a:prstGeom>
          <a:ln>
            <a:solidFill>
              <a:srgbClr val="CC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767077" y="2799208"/>
            <a:ext cx="206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DaT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0491" y="3927461"/>
            <a:ext cx="2583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HW a SW podpora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Pořizování vybavení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Personální stabilita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Úložné prostory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Podpora projektů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…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endParaRPr lang="cs-CZ" sz="20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213980" y="3865906"/>
            <a:ext cx="28302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Veřejné zakázky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Účetní a ekonomická podpora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Prostory a provoz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Investice do rozvoje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Stabilita útvaru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cs-CZ" sz="2000" b="1" dirty="0" smtClean="0"/>
              <a:t>…</a:t>
            </a:r>
          </a:p>
          <a:p>
            <a:pPr marL="285750" indent="-285750">
              <a:buFont typeface="Calibri" panose="020F0502020204030204" pitchFamily="34" charset="0"/>
              <a:buChar char="!"/>
            </a:pPr>
            <a:endParaRPr lang="cs-CZ" sz="20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252190" y="3865906"/>
            <a:ext cx="2754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!"/>
            </a:pPr>
            <a:r>
              <a:rPr lang="cs-CZ" sz="2000" b="1" dirty="0" smtClean="0"/>
              <a:t>Právní služby</a:t>
            </a:r>
          </a:p>
          <a:p>
            <a:pPr marL="342900" indent="-342900">
              <a:buFont typeface="Calibri" panose="020F0502020204030204" pitchFamily="34" charset="0"/>
              <a:buChar char="!"/>
            </a:pPr>
            <a:r>
              <a:rPr lang="cs-CZ" sz="2000" b="1" dirty="0" smtClean="0"/>
              <a:t>Podpora řešení projektů</a:t>
            </a:r>
          </a:p>
          <a:p>
            <a:pPr marL="342900" indent="-342900">
              <a:buFont typeface="Calibri" panose="020F0502020204030204" pitchFamily="34" charset="0"/>
              <a:buChar char="!"/>
            </a:pPr>
            <a:r>
              <a:rPr lang="cs-CZ" sz="2000" b="1" dirty="0" smtClean="0"/>
              <a:t>Efektivní komunikace s MK ČR</a:t>
            </a:r>
          </a:p>
          <a:p>
            <a:pPr marL="342900" indent="-342900">
              <a:buFont typeface="Calibri" panose="020F0502020204030204" pitchFamily="34" charset="0"/>
              <a:buChar char="!"/>
            </a:pPr>
            <a:r>
              <a:rPr lang="cs-CZ" sz="2000" b="1" dirty="0" smtClean="0"/>
              <a:t>Zvyšování motivace pracovníků</a:t>
            </a:r>
          </a:p>
          <a:p>
            <a:pPr marL="342900" indent="-342900">
              <a:buFont typeface="Calibri" panose="020F0502020204030204" pitchFamily="34" charset="0"/>
              <a:buChar char="!"/>
            </a:pPr>
            <a:r>
              <a:rPr lang="cs-CZ" sz="2000" b="1" dirty="0" smtClean="0"/>
              <a:t>Prezentace NK ČR</a:t>
            </a:r>
          </a:p>
          <a:p>
            <a:pPr marL="342900" indent="-342900">
              <a:buFont typeface="Calibri" panose="020F0502020204030204" pitchFamily="34" charset="0"/>
              <a:buChar char="!"/>
            </a:pPr>
            <a:r>
              <a:rPr lang="cs-CZ" sz="2000" b="1" dirty="0" smtClean="0"/>
              <a:t>…</a:t>
            </a:r>
          </a:p>
          <a:p>
            <a:pPr marL="342900" indent="-342900">
              <a:buFont typeface="Calibri" panose="020F0502020204030204" pitchFamily="34" charset="0"/>
              <a:buChar char="!"/>
            </a:pPr>
            <a:endParaRPr lang="cs-CZ" sz="2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Návaznosti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238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Na koho se můžete obrátit…</a:t>
            </a:r>
            <a:endParaRPr lang="cs-CZ" sz="2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7814" y="931727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1.3.1. Oddělení organizace fondů – Irena </a:t>
            </a:r>
            <a:r>
              <a:rPr lang="cs-CZ" sz="2000" b="1" dirty="0" err="1" smtClean="0">
                <a:solidFill>
                  <a:schemeClr val="tx1"/>
                </a:solidFill>
              </a:rPr>
              <a:t>Ljubková</a:t>
            </a:r>
            <a:r>
              <a:rPr lang="cs-CZ" sz="2000" b="1" dirty="0" smtClean="0">
                <a:solidFill>
                  <a:schemeClr val="tx1"/>
                </a:solidFill>
              </a:rPr>
              <a:t>  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7814" y="1599117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1.3.2. Oddělení revize fondů – Ing. Eva Forstová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77814" y="2221253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1.3.3. Oddělení správy NKF – Elisabeth </a:t>
            </a:r>
            <a:r>
              <a:rPr lang="cs-CZ" sz="2000" b="1" dirty="0" err="1" smtClean="0">
                <a:solidFill>
                  <a:schemeClr val="tx1"/>
                </a:solidFill>
              </a:rPr>
              <a:t>Tadialová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7814" y="2843389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1.3.4. Oddělení správy UKF – Mgr. Miroslav Horský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7814" y="3422099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1.3.5. Oddělení správy rez. fondů – PhDr. Jan Sobotka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7814" y="3995568"/>
            <a:ext cx="7507286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1.3.6. Oddělení strategického plánování – Mgr. Anna Vandasová</a:t>
            </a:r>
          </a:p>
          <a:p>
            <a:pPr lvl="1" algn="l"/>
            <a:endParaRPr lang="cs-CZ" sz="1800" b="1" dirty="0" smtClean="0">
              <a:solidFill>
                <a:schemeClr val="tx1"/>
              </a:solidFill>
            </a:endParaRPr>
          </a:p>
          <a:p>
            <a:pPr lvl="2" algn="l"/>
            <a:endParaRPr lang="cs-CZ" sz="2000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77814" y="4622945"/>
            <a:ext cx="6159500" cy="57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1.3.7. Oddělení přípravy dokumentů – RSDr. Ivan </a:t>
            </a:r>
            <a:r>
              <a:rPr lang="cs-CZ" sz="2000" b="1" dirty="0" err="1" smtClean="0">
                <a:solidFill>
                  <a:schemeClr val="tx1"/>
                </a:solidFill>
              </a:rPr>
              <a:t>Ljubka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294</Words>
  <Application>Microsoft Office PowerPoint</Application>
  <PresentationFormat>Předvádění na obrazovce (4:3)</PresentationFormat>
  <Paragraphs>96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Představení OSF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improved OCR results and image quality</dc:title>
  <dc:creator>MacBook PRO</dc:creator>
  <cp:lastModifiedBy>Tomáš Foltýn</cp:lastModifiedBy>
  <cp:revision>208</cp:revision>
  <dcterms:created xsi:type="dcterms:W3CDTF">2011-10-08T20:28:22Z</dcterms:created>
  <dcterms:modified xsi:type="dcterms:W3CDTF">2016-01-12T17:11:16Z</dcterms:modified>
</cp:coreProperties>
</file>